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8288000" cy="10287000"/>
  <p:notesSz cx="6858000" cy="9144000"/>
  <p:embeddedFontLst>
    <p:embeddedFont>
      <p:font typeface="Noto Sans" panose="020B0502040504020204" pitchFamily="34" charset="0"/>
      <p:regular r:id="rId9"/>
    </p:embeddedFont>
    <p:embeddedFont>
      <p:font typeface="Noto Sans Bold" panose="020B0802040504020204" charset="0"/>
      <p:regular r:id="rId10"/>
    </p:embeddedFont>
    <p:embeddedFont>
      <p:font typeface="TT Bluescreens" panose="020B0604020202020204" charset="0"/>
      <p:regular r:id="rId11"/>
    </p:embeddedFont>
    <p:embeddedFont>
      <p:font typeface="TT Bluescreens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8" d="100"/>
          <a:sy n="48" d="100"/>
        </p:scale>
        <p:origin x="1459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7.svg"/><Relationship Id="rId5" Type="http://schemas.openxmlformats.org/officeDocument/2006/relationships/image" Target="../media/image23.sv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20645" y="4314008"/>
            <a:ext cx="12748440" cy="8091166"/>
            <a:chOff x="0" y="0"/>
            <a:chExt cx="1000506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05060" cy="6350000"/>
            </a:xfrm>
            <a:custGeom>
              <a:avLst/>
              <a:gdLst/>
              <a:ahLst/>
              <a:cxnLst/>
              <a:rect l="l" t="t" r="r" b="b"/>
              <a:pathLst>
                <a:path w="10005060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0" y="5093970"/>
                    <a:pt x="10005060" y="3642360"/>
                  </a:cubicBezTo>
                  <a:lnTo>
                    <a:pt x="10005060" y="3215640"/>
                  </a:lnTo>
                  <a:lnTo>
                    <a:pt x="10005060" y="3135630"/>
                  </a:lnTo>
                  <a:lnTo>
                    <a:pt x="10005060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solidFill>
              <a:srgbClr val="2628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 rot="2814316">
            <a:off x="9539104" y="3891878"/>
            <a:ext cx="1995948" cy="2460337"/>
          </a:xfrm>
          <a:custGeom>
            <a:avLst/>
            <a:gdLst/>
            <a:ahLst/>
            <a:cxnLst/>
            <a:rect l="l" t="t" r="r" b="b"/>
            <a:pathLst>
              <a:path w="1995948" h="2460337">
                <a:moveTo>
                  <a:pt x="0" y="0"/>
                </a:moveTo>
                <a:lnTo>
                  <a:pt x="1995948" y="0"/>
                </a:lnTo>
                <a:lnTo>
                  <a:pt x="1995948" y="2460337"/>
                </a:lnTo>
                <a:lnTo>
                  <a:pt x="0" y="2460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392573" y="4478747"/>
            <a:ext cx="12688410" cy="8053066"/>
            <a:chOff x="0" y="0"/>
            <a:chExt cx="1000506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05060" cy="6350000"/>
            </a:xfrm>
            <a:custGeom>
              <a:avLst/>
              <a:gdLst/>
              <a:ahLst/>
              <a:cxnLst/>
              <a:rect l="l" t="t" r="r" b="b"/>
              <a:pathLst>
                <a:path w="10005060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0" y="5093970"/>
                    <a:pt x="10005060" y="3642360"/>
                  </a:cubicBezTo>
                  <a:lnTo>
                    <a:pt x="10005060" y="3215640"/>
                  </a:lnTo>
                  <a:lnTo>
                    <a:pt x="10005060" y="3135630"/>
                  </a:lnTo>
                  <a:lnTo>
                    <a:pt x="10005060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4"/>
              <a:stretch>
                <a:fillRect t="-2519" b="-251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6283733" y="262345"/>
            <a:ext cx="1835062" cy="1925311"/>
          </a:xfrm>
          <a:custGeom>
            <a:avLst/>
            <a:gdLst/>
            <a:ahLst/>
            <a:cxnLst/>
            <a:rect l="l" t="t" r="r" b="b"/>
            <a:pathLst>
              <a:path w="1835062" h="1925311">
                <a:moveTo>
                  <a:pt x="0" y="0"/>
                </a:moveTo>
                <a:lnTo>
                  <a:pt x="1835062" y="0"/>
                </a:lnTo>
                <a:lnTo>
                  <a:pt x="1835062" y="1925311"/>
                </a:lnTo>
                <a:lnTo>
                  <a:pt x="0" y="1925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4782819" y="-128180"/>
            <a:ext cx="13926819" cy="341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36"/>
              </a:lnSpc>
            </a:pPr>
            <a:r>
              <a:rPr lang="en-US" sz="19882">
                <a:solidFill>
                  <a:srgbClr val="124B3D"/>
                </a:solidFill>
                <a:latin typeface="TT Bluescreens Bold"/>
              </a:rPr>
              <a:t>AgriWebHub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329" y="2808183"/>
            <a:ext cx="10046508" cy="133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38"/>
              </a:lnSpc>
            </a:pPr>
            <a:r>
              <a:rPr lang="en-US" sz="7812">
                <a:solidFill>
                  <a:srgbClr val="262829"/>
                </a:solidFill>
                <a:latin typeface="TT Bluescreens"/>
              </a:rPr>
              <a:t>A BRIDGE BETWEEN FARMER AND CONSUMER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2425" y="5276850"/>
            <a:ext cx="2703084" cy="50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78"/>
              </a:lnSpc>
            </a:pPr>
            <a:r>
              <a:rPr lang="en-US" sz="2984">
                <a:solidFill>
                  <a:srgbClr val="262829"/>
                </a:solidFill>
                <a:latin typeface="Noto Sans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75157" y="5916139"/>
            <a:ext cx="5562663" cy="284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</a:pPr>
            <a:r>
              <a:rPr lang="en-US" sz="2690" spc="-53" dirty="0">
                <a:solidFill>
                  <a:srgbClr val="262829"/>
                </a:solidFill>
                <a:latin typeface="Noto Sans Bold"/>
              </a:rPr>
              <a:t>Name : Disha Kaushikbhai Patel</a:t>
            </a:r>
          </a:p>
          <a:p>
            <a:pPr algn="just">
              <a:lnSpc>
                <a:spcPts val="3766"/>
              </a:lnSpc>
            </a:pPr>
            <a:r>
              <a:rPr lang="en-US" sz="2690" spc="-53" dirty="0">
                <a:solidFill>
                  <a:srgbClr val="262829"/>
                </a:solidFill>
                <a:latin typeface="Noto Sans Bold"/>
              </a:rPr>
              <a:t>Roll no :  252</a:t>
            </a:r>
          </a:p>
          <a:p>
            <a:pPr algn="just">
              <a:lnSpc>
                <a:spcPts val="3766"/>
              </a:lnSpc>
            </a:pPr>
            <a:r>
              <a:rPr lang="en-US" sz="2690" spc="-53" dirty="0">
                <a:solidFill>
                  <a:srgbClr val="262829"/>
                </a:solidFill>
                <a:latin typeface="Noto Sans Bold"/>
              </a:rPr>
              <a:t>Enrollment No : 22002171410038</a:t>
            </a:r>
          </a:p>
          <a:p>
            <a:pPr algn="just">
              <a:lnSpc>
                <a:spcPts val="3766"/>
              </a:lnSpc>
            </a:pPr>
            <a:r>
              <a:rPr lang="en-US" sz="2690" spc="-53" dirty="0">
                <a:solidFill>
                  <a:srgbClr val="262829"/>
                </a:solidFill>
                <a:latin typeface="Noto Sans Bold"/>
              </a:rPr>
              <a:t>Batch : A8       </a:t>
            </a:r>
          </a:p>
          <a:p>
            <a:pPr algn="just">
              <a:lnSpc>
                <a:spcPts val="3766"/>
              </a:lnSpc>
            </a:pPr>
            <a:r>
              <a:rPr lang="en-US" sz="2690" spc="-53" dirty="0">
                <a:solidFill>
                  <a:srgbClr val="262829"/>
                </a:solidFill>
                <a:latin typeface="Noto Sans Bold"/>
              </a:rPr>
              <a:t>Branch : CS&amp;IT</a:t>
            </a:r>
          </a:p>
          <a:p>
            <a:pPr algn="just">
              <a:lnSpc>
                <a:spcPts val="3766"/>
              </a:lnSpc>
            </a:pPr>
            <a:endParaRPr lang="en-US" sz="2690" spc="-53" dirty="0">
              <a:solidFill>
                <a:srgbClr val="262829"/>
              </a:solidFill>
              <a:latin typeface="Noto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76038" y="5335848"/>
            <a:ext cx="6343115" cy="9084955"/>
            <a:chOff x="0" y="0"/>
            <a:chExt cx="44335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solidFill>
              <a:srgbClr val="26282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6600" y="4319490"/>
            <a:ext cx="6532704" cy="9027805"/>
            <a:chOff x="0" y="0"/>
            <a:chExt cx="44335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195529" r="-19552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0407" y="1537713"/>
            <a:ext cx="8894135" cy="3903043"/>
            <a:chOff x="0" y="0"/>
            <a:chExt cx="2342488" cy="10279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488" cy="1027962"/>
            </a:xfrm>
            <a:custGeom>
              <a:avLst/>
              <a:gdLst/>
              <a:ahLst/>
              <a:cxnLst/>
              <a:rect l="l" t="t" r="r" b="b"/>
              <a:pathLst>
                <a:path w="2342488" h="1027962">
                  <a:moveTo>
                    <a:pt x="51357" y="0"/>
                  </a:moveTo>
                  <a:lnTo>
                    <a:pt x="2291131" y="0"/>
                  </a:lnTo>
                  <a:cubicBezTo>
                    <a:pt x="2304752" y="0"/>
                    <a:pt x="2317815" y="5411"/>
                    <a:pt x="2327446" y="15042"/>
                  </a:cubicBezTo>
                  <a:cubicBezTo>
                    <a:pt x="2337078" y="24673"/>
                    <a:pt x="2342488" y="37736"/>
                    <a:pt x="2342488" y="51357"/>
                  </a:cubicBezTo>
                  <a:lnTo>
                    <a:pt x="2342488" y="976605"/>
                  </a:lnTo>
                  <a:cubicBezTo>
                    <a:pt x="2342488" y="990226"/>
                    <a:pt x="2337078" y="1003289"/>
                    <a:pt x="2327446" y="1012920"/>
                  </a:cubicBezTo>
                  <a:cubicBezTo>
                    <a:pt x="2317815" y="1022551"/>
                    <a:pt x="2304752" y="1027962"/>
                    <a:pt x="2291131" y="1027962"/>
                  </a:cubicBezTo>
                  <a:lnTo>
                    <a:pt x="51357" y="1027962"/>
                  </a:lnTo>
                  <a:cubicBezTo>
                    <a:pt x="37736" y="1027962"/>
                    <a:pt x="24673" y="1022551"/>
                    <a:pt x="15042" y="1012920"/>
                  </a:cubicBezTo>
                  <a:cubicBezTo>
                    <a:pt x="5411" y="1003289"/>
                    <a:pt x="0" y="990226"/>
                    <a:pt x="0" y="976605"/>
                  </a:cubicBezTo>
                  <a:lnTo>
                    <a:pt x="0" y="51357"/>
                  </a:lnTo>
                  <a:cubicBezTo>
                    <a:pt x="0" y="37736"/>
                    <a:pt x="5411" y="24673"/>
                    <a:pt x="15042" y="15042"/>
                  </a:cubicBezTo>
                  <a:cubicBezTo>
                    <a:pt x="24673" y="5411"/>
                    <a:pt x="37736" y="0"/>
                    <a:pt x="51357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42488" cy="1075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62421" y="1520145"/>
            <a:ext cx="1041084" cy="1016358"/>
          </a:xfrm>
          <a:custGeom>
            <a:avLst/>
            <a:gdLst/>
            <a:ahLst/>
            <a:cxnLst/>
            <a:rect l="l" t="t" r="r" b="b"/>
            <a:pathLst>
              <a:path w="1041084" h="1016358">
                <a:moveTo>
                  <a:pt x="0" y="0"/>
                </a:moveTo>
                <a:lnTo>
                  <a:pt x="1041084" y="0"/>
                </a:lnTo>
                <a:lnTo>
                  <a:pt x="1041084" y="1016358"/>
                </a:lnTo>
                <a:lnTo>
                  <a:pt x="0" y="1016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98272" y="2412678"/>
            <a:ext cx="8067809" cy="2221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 Bold"/>
              </a:rPr>
              <a:t>AgriWebHub is an online platform connecting farmers directly with consumers, making agricultural transactions transparent and fair. Our goal is to empower farmers, prevent fraud, and ensure consumers get quality products.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9256556" y="8833392"/>
            <a:ext cx="1041084" cy="1016358"/>
          </a:xfrm>
          <a:custGeom>
            <a:avLst/>
            <a:gdLst/>
            <a:ahLst/>
            <a:cxnLst/>
            <a:rect l="l" t="t" r="r" b="b"/>
            <a:pathLst>
              <a:path w="1041084" h="1016358">
                <a:moveTo>
                  <a:pt x="1041084" y="0"/>
                </a:moveTo>
                <a:lnTo>
                  <a:pt x="0" y="0"/>
                </a:lnTo>
                <a:lnTo>
                  <a:pt x="0" y="1016359"/>
                </a:lnTo>
                <a:lnTo>
                  <a:pt x="1041084" y="1016359"/>
                </a:lnTo>
                <a:lnTo>
                  <a:pt x="104108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668560" y="1782472"/>
            <a:ext cx="6532704" cy="253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>
                <a:solidFill>
                  <a:srgbClr val="124B3D"/>
                </a:solidFill>
                <a:latin typeface="TT Bluescreens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Page 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889720" y="94433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www.agriwebhub.com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70407" y="5946707"/>
            <a:ext cx="8894135" cy="3903043"/>
            <a:chOff x="0" y="0"/>
            <a:chExt cx="2342488" cy="102796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42488" cy="1027962"/>
            </a:xfrm>
            <a:custGeom>
              <a:avLst/>
              <a:gdLst/>
              <a:ahLst/>
              <a:cxnLst/>
              <a:rect l="l" t="t" r="r" b="b"/>
              <a:pathLst>
                <a:path w="2342488" h="1027962">
                  <a:moveTo>
                    <a:pt x="51357" y="0"/>
                  </a:moveTo>
                  <a:lnTo>
                    <a:pt x="2291131" y="0"/>
                  </a:lnTo>
                  <a:cubicBezTo>
                    <a:pt x="2304752" y="0"/>
                    <a:pt x="2317815" y="5411"/>
                    <a:pt x="2327446" y="15042"/>
                  </a:cubicBezTo>
                  <a:cubicBezTo>
                    <a:pt x="2337078" y="24673"/>
                    <a:pt x="2342488" y="37736"/>
                    <a:pt x="2342488" y="51357"/>
                  </a:cubicBezTo>
                  <a:lnTo>
                    <a:pt x="2342488" y="976605"/>
                  </a:lnTo>
                  <a:cubicBezTo>
                    <a:pt x="2342488" y="990226"/>
                    <a:pt x="2337078" y="1003289"/>
                    <a:pt x="2327446" y="1012920"/>
                  </a:cubicBezTo>
                  <a:cubicBezTo>
                    <a:pt x="2317815" y="1022551"/>
                    <a:pt x="2304752" y="1027962"/>
                    <a:pt x="2291131" y="1027962"/>
                  </a:cubicBezTo>
                  <a:lnTo>
                    <a:pt x="51357" y="1027962"/>
                  </a:lnTo>
                  <a:cubicBezTo>
                    <a:pt x="37736" y="1027962"/>
                    <a:pt x="24673" y="1022551"/>
                    <a:pt x="15042" y="1012920"/>
                  </a:cubicBezTo>
                  <a:cubicBezTo>
                    <a:pt x="5411" y="1003289"/>
                    <a:pt x="0" y="990226"/>
                    <a:pt x="0" y="976605"/>
                  </a:cubicBezTo>
                  <a:lnTo>
                    <a:pt x="0" y="51357"/>
                  </a:lnTo>
                  <a:cubicBezTo>
                    <a:pt x="0" y="37736"/>
                    <a:pt x="5411" y="24673"/>
                    <a:pt x="15042" y="15042"/>
                  </a:cubicBezTo>
                  <a:cubicBezTo>
                    <a:pt x="24673" y="5411"/>
                    <a:pt x="37736" y="0"/>
                    <a:pt x="51357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342488" cy="1075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403505" y="7193357"/>
            <a:ext cx="8067809" cy="1815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2541" dirty="0">
                <a:solidFill>
                  <a:srgbClr val="262829"/>
                </a:solidFill>
                <a:latin typeface="Noto Sans Bold"/>
              </a:rPr>
              <a:t> We envision a future where farmers sell their produce directly to consumers, ensuring fair prices and transparency.</a:t>
            </a:r>
          </a:p>
          <a:p>
            <a:pPr algn="ctr">
              <a:lnSpc>
                <a:spcPts val="3557"/>
              </a:lnSpc>
            </a:pPr>
            <a:endParaRPr lang="en-US" sz="2541" dirty="0">
              <a:solidFill>
                <a:srgbClr val="262829"/>
              </a:solidFill>
              <a:latin typeface="Noto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3505" y="6561248"/>
            <a:ext cx="8067809" cy="43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2541">
                <a:solidFill>
                  <a:srgbClr val="262829"/>
                </a:solidFill>
                <a:latin typeface="Noto Sans Bold"/>
              </a:rPr>
              <a:t>OUR VISION</a:t>
            </a:r>
          </a:p>
        </p:txBody>
      </p:sp>
      <p:sp>
        <p:nvSpPr>
          <p:cNvPr id="26" name="Freeform 26"/>
          <p:cNvSpPr/>
          <p:nvPr/>
        </p:nvSpPr>
        <p:spPr>
          <a:xfrm>
            <a:off x="17032010" y="165028"/>
            <a:ext cx="1198840" cy="1257799"/>
          </a:xfrm>
          <a:custGeom>
            <a:avLst/>
            <a:gdLst/>
            <a:ahLst/>
            <a:cxnLst/>
            <a:rect l="l" t="t" r="r" b="b"/>
            <a:pathLst>
              <a:path w="1198840" h="1257799">
                <a:moveTo>
                  <a:pt x="0" y="0"/>
                </a:moveTo>
                <a:lnTo>
                  <a:pt x="1198840" y="0"/>
                </a:lnTo>
                <a:lnTo>
                  <a:pt x="1198840" y="1257800"/>
                </a:lnTo>
                <a:lnTo>
                  <a:pt x="0" y="1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1523" flipH="1">
            <a:off x="65746" y="841979"/>
            <a:ext cx="5208275" cy="3743448"/>
          </a:xfrm>
          <a:custGeom>
            <a:avLst/>
            <a:gdLst/>
            <a:ahLst/>
            <a:cxnLst/>
            <a:rect l="l" t="t" r="r" b="b"/>
            <a:pathLst>
              <a:path w="5208275" h="3743448">
                <a:moveTo>
                  <a:pt x="5208276" y="0"/>
                </a:moveTo>
                <a:lnTo>
                  <a:pt x="0" y="0"/>
                </a:lnTo>
                <a:lnTo>
                  <a:pt x="0" y="3743448"/>
                </a:lnTo>
                <a:lnTo>
                  <a:pt x="5208276" y="3743448"/>
                </a:lnTo>
                <a:lnTo>
                  <a:pt x="520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2539" y="3748939"/>
            <a:ext cx="5098858" cy="5517816"/>
            <a:chOff x="0" y="0"/>
            <a:chExt cx="1342909" cy="1453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2539" y="3461035"/>
            <a:ext cx="5098858" cy="994004"/>
            <a:chOff x="0" y="0"/>
            <a:chExt cx="1342909" cy="2617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80972" y="3748939"/>
            <a:ext cx="5098858" cy="5517816"/>
            <a:chOff x="0" y="0"/>
            <a:chExt cx="1342909" cy="14532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80972" y="3461035"/>
            <a:ext cx="5098858" cy="994004"/>
            <a:chOff x="0" y="0"/>
            <a:chExt cx="1342909" cy="2617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89405" y="3748939"/>
            <a:ext cx="5098858" cy="5517816"/>
            <a:chOff x="0" y="0"/>
            <a:chExt cx="1342909" cy="14532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2909" cy="1453252"/>
            </a:xfrm>
            <a:custGeom>
              <a:avLst/>
              <a:gdLst/>
              <a:ahLst/>
              <a:cxnLst/>
              <a:rect l="l" t="t" r="r" b="b"/>
              <a:pathLst>
                <a:path w="1342909" h="1453252">
                  <a:moveTo>
                    <a:pt x="104767" y="0"/>
                  </a:moveTo>
                  <a:lnTo>
                    <a:pt x="1238142" y="0"/>
                  </a:lnTo>
                  <a:cubicBezTo>
                    <a:pt x="1296003" y="0"/>
                    <a:pt x="1342909" y="46906"/>
                    <a:pt x="1342909" y="104767"/>
                  </a:cubicBezTo>
                  <a:lnTo>
                    <a:pt x="1342909" y="1348485"/>
                  </a:lnTo>
                  <a:cubicBezTo>
                    <a:pt x="1342909" y="1406346"/>
                    <a:pt x="1296003" y="1453252"/>
                    <a:pt x="1238142" y="1453252"/>
                  </a:cubicBezTo>
                  <a:lnTo>
                    <a:pt x="104767" y="1453252"/>
                  </a:lnTo>
                  <a:cubicBezTo>
                    <a:pt x="46906" y="1453252"/>
                    <a:pt x="0" y="1406346"/>
                    <a:pt x="0" y="1348485"/>
                  </a:cubicBezTo>
                  <a:lnTo>
                    <a:pt x="0" y="104767"/>
                  </a:lnTo>
                  <a:cubicBezTo>
                    <a:pt x="0" y="46906"/>
                    <a:pt x="46906" y="0"/>
                    <a:pt x="1047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342909" cy="1500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87199" y="3461035"/>
            <a:ext cx="5098858" cy="994004"/>
            <a:chOff x="0" y="0"/>
            <a:chExt cx="1342909" cy="2617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42909" cy="261795"/>
            </a:xfrm>
            <a:custGeom>
              <a:avLst/>
              <a:gdLst/>
              <a:ahLst/>
              <a:cxnLst/>
              <a:rect l="l" t="t" r="r" b="b"/>
              <a:pathLst>
                <a:path w="1342909" h="261795">
                  <a:moveTo>
                    <a:pt x="130898" y="0"/>
                  </a:moveTo>
                  <a:lnTo>
                    <a:pt x="1212012" y="0"/>
                  </a:lnTo>
                  <a:cubicBezTo>
                    <a:pt x="1284304" y="0"/>
                    <a:pt x="1342909" y="58605"/>
                    <a:pt x="1342909" y="130898"/>
                  </a:cubicBezTo>
                  <a:lnTo>
                    <a:pt x="1342909" y="130898"/>
                  </a:lnTo>
                  <a:cubicBezTo>
                    <a:pt x="1342909" y="165614"/>
                    <a:pt x="1329118" y="198908"/>
                    <a:pt x="1304570" y="223456"/>
                  </a:cubicBezTo>
                  <a:cubicBezTo>
                    <a:pt x="1280022" y="248004"/>
                    <a:pt x="1246728" y="261795"/>
                    <a:pt x="1212012" y="261795"/>
                  </a:cubicBezTo>
                  <a:lnTo>
                    <a:pt x="130898" y="261795"/>
                  </a:lnTo>
                  <a:cubicBezTo>
                    <a:pt x="58605" y="261795"/>
                    <a:pt x="0" y="203190"/>
                    <a:pt x="0" y="130898"/>
                  </a:cubicBezTo>
                  <a:lnTo>
                    <a:pt x="0" y="130898"/>
                  </a:lnTo>
                  <a:cubicBezTo>
                    <a:pt x="0" y="58605"/>
                    <a:pt x="58605" y="0"/>
                    <a:pt x="130898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342909" cy="309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576072" y="857250"/>
            <a:ext cx="12013641" cy="204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683"/>
              </a:lnSpc>
            </a:pPr>
            <a:r>
              <a:rPr lang="en-US" sz="11916">
                <a:solidFill>
                  <a:srgbClr val="124B3D"/>
                </a:solidFill>
                <a:latin typeface="TT Bluescreens Bold"/>
              </a:rPr>
              <a:t>Idea that lead to the concept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Page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85319" y="3674009"/>
            <a:ext cx="3590753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 spc="-54">
                <a:solidFill>
                  <a:srgbClr val="262829"/>
                </a:solidFill>
                <a:latin typeface="Noto Sans Bold"/>
              </a:rPr>
              <a:t> farmer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67031" y="3674009"/>
            <a:ext cx="4517549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 spc="-54" dirty="0">
                <a:solidFill>
                  <a:srgbClr val="262829"/>
                </a:solidFill>
                <a:latin typeface="Noto Sans Bold"/>
              </a:rPr>
              <a:t>middlemen/broker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46605" y="3674009"/>
            <a:ext cx="4498783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 spc="-54">
                <a:solidFill>
                  <a:srgbClr val="262829"/>
                </a:solidFill>
                <a:latin typeface="Noto Sans Bold"/>
              </a:rPr>
              <a:t>consumer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38862" y="5441598"/>
            <a:ext cx="4166211" cy="2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2757">
                <a:solidFill>
                  <a:srgbClr val="262829"/>
                </a:solidFill>
                <a:latin typeface="Noto Sans"/>
              </a:rPr>
              <a:t>In traditional agricultural practices, farmers often face challenges in accessing markets directly.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932853" y="5441598"/>
            <a:ext cx="4751728" cy="245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</a:pPr>
            <a:r>
              <a:rPr lang="en-US" sz="2810">
                <a:solidFill>
                  <a:srgbClr val="262829"/>
                </a:solidFill>
                <a:latin typeface="Noto Sans"/>
              </a:rPr>
              <a:t>Middlemen often exploit farmers by offering low prices for their produce, resulting in unfair compensation.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0087" y="5586547"/>
            <a:ext cx="4552130" cy="327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793">
                <a:solidFill>
                  <a:srgbClr val="262829"/>
                </a:solidFill>
                <a:latin typeface="Noto Sans"/>
              </a:rPr>
              <a:t>Consumers struggle to find reliable sources of fresh, locally sourced agricultural products.</a:t>
            </a:r>
          </a:p>
          <a:p>
            <a:pPr algn="just">
              <a:lnSpc>
                <a:spcPts val="6432"/>
              </a:lnSpc>
            </a:pPr>
            <a:endParaRPr lang="en-US" sz="2793">
              <a:solidFill>
                <a:srgbClr val="262829"/>
              </a:solidFill>
              <a:latin typeface="Noto Sans"/>
            </a:endParaRPr>
          </a:p>
          <a:p>
            <a:pPr algn="just">
              <a:lnSpc>
                <a:spcPts val="3910"/>
              </a:lnSpc>
            </a:pPr>
            <a:endParaRPr lang="en-US" sz="2793">
              <a:solidFill>
                <a:srgbClr val="262829"/>
              </a:solidFill>
              <a:latin typeface="Noto Sans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-1078022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2997145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3" y="0"/>
                </a:lnTo>
                <a:lnTo>
                  <a:pt x="4160893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062788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149483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205130" y="9743005"/>
            <a:ext cx="4160892" cy="264784"/>
          </a:xfrm>
          <a:custGeom>
            <a:avLst/>
            <a:gdLst/>
            <a:ahLst/>
            <a:cxnLst/>
            <a:rect l="l" t="t" r="r" b="b"/>
            <a:pathLst>
              <a:path w="4160892" h="264784">
                <a:moveTo>
                  <a:pt x="0" y="0"/>
                </a:moveTo>
                <a:lnTo>
                  <a:pt x="4160892" y="0"/>
                </a:lnTo>
                <a:lnTo>
                  <a:pt x="4160892" y="264784"/>
                </a:lnTo>
                <a:lnTo>
                  <a:pt x="0" y="264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-889720" y="94433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www.agriwebhub.com</a:t>
            </a:r>
          </a:p>
        </p:txBody>
      </p:sp>
      <p:sp>
        <p:nvSpPr>
          <p:cNvPr id="41" name="Freeform 41"/>
          <p:cNvSpPr/>
          <p:nvPr/>
        </p:nvSpPr>
        <p:spPr>
          <a:xfrm>
            <a:off x="17032010" y="165028"/>
            <a:ext cx="1198840" cy="1257799"/>
          </a:xfrm>
          <a:custGeom>
            <a:avLst/>
            <a:gdLst/>
            <a:ahLst/>
            <a:cxnLst/>
            <a:rect l="l" t="t" r="r" b="b"/>
            <a:pathLst>
              <a:path w="1198840" h="1257799">
                <a:moveTo>
                  <a:pt x="0" y="0"/>
                </a:moveTo>
                <a:lnTo>
                  <a:pt x="1198840" y="0"/>
                </a:lnTo>
                <a:lnTo>
                  <a:pt x="1198840" y="1257800"/>
                </a:lnTo>
                <a:lnTo>
                  <a:pt x="0" y="1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0591" y="3041372"/>
            <a:ext cx="17359620" cy="6595387"/>
            <a:chOff x="0" y="0"/>
            <a:chExt cx="4572081" cy="1737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72081" cy="1737057"/>
            </a:xfrm>
            <a:custGeom>
              <a:avLst/>
              <a:gdLst/>
              <a:ahLst/>
              <a:cxnLst/>
              <a:rect l="l" t="t" r="r" b="b"/>
              <a:pathLst>
                <a:path w="4572081" h="1737057">
                  <a:moveTo>
                    <a:pt x="41475" y="0"/>
                  </a:moveTo>
                  <a:lnTo>
                    <a:pt x="4530606" y="0"/>
                  </a:lnTo>
                  <a:cubicBezTo>
                    <a:pt x="4541605" y="0"/>
                    <a:pt x="4552155" y="4370"/>
                    <a:pt x="4559933" y="12148"/>
                  </a:cubicBezTo>
                  <a:cubicBezTo>
                    <a:pt x="4567711" y="19926"/>
                    <a:pt x="4572081" y="30475"/>
                    <a:pt x="4572081" y="41475"/>
                  </a:cubicBezTo>
                  <a:lnTo>
                    <a:pt x="4572081" y="1695581"/>
                  </a:lnTo>
                  <a:cubicBezTo>
                    <a:pt x="4572081" y="1706581"/>
                    <a:pt x="4567711" y="1717131"/>
                    <a:pt x="4559933" y="1724909"/>
                  </a:cubicBezTo>
                  <a:cubicBezTo>
                    <a:pt x="4552155" y="1732687"/>
                    <a:pt x="4541605" y="1737057"/>
                    <a:pt x="4530606" y="1737057"/>
                  </a:cubicBezTo>
                  <a:lnTo>
                    <a:pt x="41475" y="1737057"/>
                  </a:lnTo>
                  <a:cubicBezTo>
                    <a:pt x="30475" y="1737057"/>
                    <a:pt x="19926" y="1732687"/>
                    <a:pt x="12148" y="1724909"/>
                  </a:cubicBezTo>
                  <a:cubicBezTo>
                    <a:pt x="4370" y="1717131"/>
                    <a:pt x="0" y="1706581"/>
                    <a:pt x="0" y="1695581"/>
                  </a:cubicBezTo>
                  <a:lnTo>
                    <a:pt x="0" y="41475"/>
                  </a:lnTo>
                  <a:cubicBezTo>
                    <a:pt x="0" y="30475"/>
                    <a:pt x="4370" y="19926"/>
                    <a:pt x="12148" y="12148"/>
                  </a:cubicBezTo>
                  <a:cubicBezTo>
                    <a:pt x="19926" y="4370"/>
                    <a:pt x="30475" y="0"/>
                    <a:pt x="414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572081" cy="1784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9551" y="1184335"/>
            <a:ext cx="958895" cy="958895"/>
          </a:xfrm>
          <a:custGeom>
            <a:avLst/>
            <a:gdLst/>
            <a:ahLst/>
            <a:cxnLst/>
            <a:rect l="l" t="t" r="r" b="b"/>
            <a:pathLst>
              <a:path w="958895" h="958895">
                <a:moveTo>
                  <a:pt x="0" y="0"/>
                </a:moveTo>
                <a:lnTo>
                  <a:pt x="958895" y="0"/>
                </a:lnTo>
                <a:lnTo>
                  <a:pt x="958895" y="958895"/>
                </a:lnTo>
                <a:lnTo>
                  <a:pt x="0" y="958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930320" y="1279427"/>
            <a:ext cx="7857438" cy="1410217"/>
            <a:chOff x="0" y="0"/>
            <a:chExt cx="2069449" cy="3714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9449" cy="371415"/>
            </a:xfrm>
            <a:custGeom>
              <a:avLst/>
              <a:gdLst/>
              <a:ahLst/>
              <a:cxnLst/>
              <a:rect l="l" t="t" r="r" b="b"/>
              <a:pathLst>
                <a:path w="2069449" h="371415">
                  <a:moveTo>
                    <a:pt x="91633" y="0"/>
                  </a:moveTo>
                  <a:lnTo>
                    <a:pt x="1977816" y="0"/>
                  </a:lnTo>
                  <a:cubicBezTo>
                    <a:pt x="2002119" y="0"/>
                    <a:pt x="2025426" y="9654"/>
                    <a:pt x="2042610" y="26839"/>
                  </a:cubicBezTo>
                  <a:cubicBezTo>
                    <a:pt x="2059795" y="44023"/>
                    <a:pt x="2069449" y="67330"/>
                    <a:pt x="2069449" y="91633"/>
                  </a:cubicBezTo>
                  <a:lnTo>
                    <a:pt x="2069449" y="279782"/>
                  </a:lnTo>
                  <a:cubicBezTo>
                    <a:pt x="2069449" y="304085"/>
                    <a:pt x="2059795" y="327392"/>
                    <a:pt x="2042610" y="344577"/>
                  </a:cubicBezTo>
                  <a:cubicBezTo>
                    <a:pt x="2025426" y="361761"/>
                    <a:pt x="2002119" y="371415"/>
                    <a:pt x="1977816" y="371415"/>
                  </a:cubicBezTo>
                  <a:lnTo>
                    <a:pt x="91633" y="371415"/>
                  </a:lnTo>
                  <a:cubicBezTo>
                    <a:pt x="67330" y="371415"/>
                    <a:pt x="44023" y="361761"/>
                    <a:pt x="26839" y="344577"/>
                  </a:cubicBezTo>
                  <a:cubicBezTo>
                    <a:pt x="9654" y="327392"/>
                    <a:pt x="0" y="304085"/>
                    <a:pt x="0" y="279782"/>
                  </a:cubicBezTo>
                  <a:lnTo>
                    <a:pt x="0" y="91633"/>
                  </a:lnTo>
                  <a:cubicBezTo>
                    <a:pt x="0" y="67330"/>
                    <a:pt x="9654" y="44023"/>
                    <a:pt x="26839" y="26839"/>
                  </a:cubicBezTo>
                  <a:cubicBezTo>
                    <a:pt x="44023" y="9654"/>
                    <a:pt x="67330" y="0"/>
                    <a:pt x="91633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69449" cy="4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45959" y="974785"/>
            <a:ext cx="7026160" cy="18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56"/>
              </a:lnSpc>
            </a:pPr>
            <a:r>
              <a:rPr lang="en-US" sz="10540">
                <a:solidFill>
                  <a:srgbClr val="124B3D"/>
                </a:solidFill>
                <a:latin typeface="TT Bluescreens Bold"/>
              </a:rPr>
              <a:t>Functionality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817217" y="3297096"/>
            <a:ext cx="954176" cy="954176"/>
          </a:xfrm>
          <a:custGeom>
            <a:avLst/>
            <a:gdLst/>
            <a:ahLst/>
            <a:cxnLst/>
            <a:rect l="l" t="t" r="r" b="b"/>
            <a:pathLst>
              <a:path w="954176" h="954176">
                <a:moveTo>
                  <a:pt x="0" y="0"/>
                </a:moveTo>
                <a:lnTo>
                  <a:pt x="954176" y="0"/>
                </a:lnTo>
                <a:lnTo>
                  <a:pt x="954176" y="954177"/>
                </a:lnTo>
                <a:lnTo>
                  <a:pt x="0" y="95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Page 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3019" y="3297096"/>
            <a:ext cx="14346581" cy="5502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2216" lvl="1" indent="-296108" algn="just">
              <a:lnSpc>
                <a:spcPts val="3840"/>
              </a:lnSpc>
              <a:buFont typeface="Arial"/>
              <a:buChar char="•"/>
            </a:pPr>
            <a:endParaRPr lang="en-US" sz="2743" spc="-54" dirty="0">
              <a:solidFill>
                <a:srgbClr val="262829"/>
              </a:solidFill>
              <a:latin typeface="Noto Sans Bold"/>
            </a:endParaRPr>
          </a:p>
          <a:p>
            <a:pPr algn="just">
              <a:lnSpc>
                <a:spcPts val="4120"/>
              </a:lnSpc>
            </a:pPr>
            <a:endParaRPr lang="en-US" sz="2743" spc="-54" dirty="0">
              <a:solidFill>
                <a:srgbClr val="262829"/>
              </a:solidFill>
              <a:latin typeface="Noto Sans Bold"/>
            </a:endParaRPr>
          </a:p>
          <a:p>
            <a:pPr marL="810458" lvl="1" indent="-514350" algn="just">
              <a:lnSpc>
                <a:spcPts val="3840"/>
              </a:lnSpc>
              <a:buFont typeface="+mj-lt"/>
              <a:buAutoNum type="arabicPeriod"/>
            </a:pPr>
            <a:r>
              <a:rPr lang="en-US" sz="2743" spc="-54" dirty="0">
                <a:solidFill>
                  <a:srgbClr val="262829"/>
                </a:solidFill>
                <a:latin typeface="Noto Sans Bold"/>
              </a:rPr>
              <a:t>MSP Calculation: The platform calculates Minimum Support Prices (MSP). farmer have to enter cost of production and expected profit percentage.</a:t>
            </a:r>
          </a:p>
          <a:p>
            <a:pPr marL="810458" lvl="1" indent="-514350" algn="just">
              <a:lnSpc>
                <a:spcPts val="3840"/>
              </a:lnSpc>
              <a:buFont typeface="+mj-lt"/>
              <a:buAutoNum type="arabicPeriod"/>
            </a:pPr>
            <a:endParaRPr lang="en-US" sz="2743" spc="-54" dirty="0">
              <a:solidFill>
                <a:srgbClr val="262829"/>
              </a:solidFill>
              <a:latin typeface="Noto Sans Bold"/>
            </a:endParaRPr>
          </a:p>
          <a:p>
            <a:pPr marL="810458" lvl="1" indent="-514350" algn="just">
              <a:lnSpc>
                <a:spcPts val="3840"/>
              </a:lnSpc>
              <a:buFont typeface="+mj-lt"/>
              <a:buAutoNum type="arabicPeriod"/>
            </a:pPr>
            <a:r>
              <a:rPr lang="en-US" sz="2743" spc="-54" dirty="0">
                <a:solidFill>
                  <a:srgbClr val="262829"/>
                </a:solidFill>
                <a:latin typeface="Noto Sans Bold"/>
              </a:rPr>
              <a:t>Farmer-consumer connection : when Farmer will enter </a:t>
            </a:r>
            <a:r>
              <a:rPr lang="en-US" sz="2743" spc="-54" dirty="0" err="1">
                <a:solidFill>
                  <a:srgbClr val="262829"/>
                </a:solidFill>
                <a:latin typeface="Noto Sans Bold"/>
              </a:rPr>
              <a:t>msp</a:t>
            </a:r>
            <a:r>
              <a:rPr lang="en-US" sz="2743" spc="-54" dirty="0">
                <a:solidFill>
                  <a:srgbClr val="262829"/>
                </a:solidFill>
                <a:latin typeface="Noto Sans Bold"/>
              </a:rPr>
              <a:t> and </a:t>
            </a:r>
            <a:r>
              <a:rPr lang="en-US" sz="2743" spc="-54" dirty="0" err="1">
                <a:solidFill>
                  <a:srgbClr val="262829"/>
                </a:solidFill>
                <a:latin typeface="Noto Sans Bold"/>
              </a:rPr>
              <a:t>corp</a:t>
            </a:r>
            <a:r>
              <a:rPr lang="en-US" sz="2743" spc="-54" dirty="0">
                <a:solidFill>
                  <a:srgbClr val="262829"/>
                </a:solidFill>
                <a:latin typeface="Noto Sans Bold"/>
              </a:rPr>
              <a:t> name, it will provide list of consumers.  </a:t>
            </a:r>
          </a:p>
          <a:p>
            <a:pPr marL="810458" lvl="1" indent="-514350" algn="just">
              <a:lnSpc>
                <a:spcPts val="3840"/>
              </a:lnSpc>
              <a:buFont typeface="+mj-lt"/>
              <a:buAutoNum type="arabicPeriod"/>
            </a:pPr>
            <a:endParaRPr lang="en-US" sz="2743" spc="-54" dirty="0">
              <a:solidFill>
                <a:srgbClr val="262829"/>
              </a:solidFill>
              <a:latin typeface="Noto Sans Bold"/>
            </a:endParaRPr>
          </a:p>
          <a:p>
            <a:pPr marL="810458" lvl="1" indent="-514350" algn="just">
              <a:lnSpc>
                <a:spcPts val="3840"/>
              </a:lnSpc>
              <a:buFont typeface="+mj-lt"/>
              <a:buAutoNum type="arabicPeriod"/>
            </a:pPr>
            <a:r>
              <a:rPr lang="en-US" sz="2743" spc="-54" dirty="0">
                <a:solidFill>
                  <a:srgbClr val="262829"/>
                </a:solidFill>
                <a:latin typeface="Noto Sans Bold"/>
              </a:rPr>
              <a:t>Consumer-Farmer connection : when consumer will enter needed amount, crop name and budget, it will provide list of farmers.  </a:t>
            </a:r>
          </a:p>
          <a:p>
            <a:pPr algn="just">
              <a:lnSpc>
                <a:spcPts val="5211"/>
              </a:lnSpc>
            </a:pPr>
            <a:endParaRPr lang="en-US" sz="2743" spc="-54" dirty="0">
              <a:solidFill>
                <a:srgbClr val="262829"/>
              </a:solidFill>
              <a:latin typeface="No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-889720" y="94433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www.agriwebhub.com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7032010" y="165028"/>
            <a:ext cx="1198840" cy="1257799"/>
          </a:xfrm>
          <a:custGeom>
            <a:avLst/>
            <a:gdLst/>
            <a:ahLst/>
            <a:cxnLst/>
            <a:rect l="l" t="t" r="r" b="b"/>
            <a:pathLst>
              <a:path w="1198840" h="1257799">
                <a:moveTo>
                  <a:pt x="0" y="0"/>
                </a:moveTo>
                <a:lnTo>
                  <a:pt x="1198840" y="0"/>
                </a:lnTo>
                <a:lnTo>
                  <a:pt x="1198840" y="1257800"/>
                </a:lnTo>
                <a:lnTo>
                  <a:pt x="0" y="1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124641" y="8857331"/>
            <a:ext cx="19618325" cy="2800666"/>
          </a:xfrm>
          <a:custGeom>
            <a:avLst/>
            <a:gdLst/>
            <a:ahLst/>
            <a:cxnLst/>
            <a:rect l="l" t="t" r="r" b="b"/>
            <a:pathLst>
              <a:path w="19618325" h="2800666">
                <a:moveTo>
                  <a:pt x="0" y="0"/>
                </a:moveTo>
                <a:lnTo>
                  <a:pt x="19618325" y="0"/>
                </a:lnTo>
                <a:lnTo>
                  <a:pt x="19618325" y="2800666"/>
                </a:lnTo>
                <a:lnTo>
                  <a:pt x="0" y="2800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124641" y="2527934"/>
            <a:ext cx="10172005" cy="5625089"/>
            <a:chOff x="0" y="0"/>
            <a:chExt cx="2679047" cy="14815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79047" cy="1481505"/>
            </a:xfrm>
            <a:custGeom>
              <a:avLst/>
              <a:gdLst/>
              <a:ahLst/>
              <a:cxnLst/>
              <a:rect l="l" t="t" r="r" b="b"/>
              <a:pathLst>
                <a:path w="2679047" h="1481505">
                  <a:moveTo>
                    <a:pt x="70782" y="0"/>
                  </a:moveTo>
                  <a:lnTo>
                    <a:pt x="2608264" y="0"/>
                  </a:lnTo>
                  <a:cubicBezTo>
                    <a:pt x="2627037" y="0"/>
                    <a:pt x="2645041" y="7457"/>
                    <a:pt x="2658315" y="20732"/>
                  </a:cubicBezTo>
                  <a:cubicBezTo>
                    <a:pt x="2671589" y="34006"/>
                    <a:pt x="2679047" y="52010"/>
                    <a:pt x="2679047" y="70782"/>
                  </a:cubicBezTo>
                  <a:lnTo>
                    <a:pt x="2679047" y="1410722"/>
                  </a:lnTo>
                  <a:cubicBezTo>
                    <a:pt x="2679047" y="1429495"/>
                    <a:pt x="2671589" y="1447499"/>
                    <a:pt x="2658315" y="1460773"/>
                  </a:cubicBezTo>
                  <a:cubicBezTo>
                    <a:pt x="2645041" y="1474047"/>
                    <a:pt x="2627037" y="1481505"/>
                    <a:pt x="2608264" y="1481505"/>
                  </a:cubicBezTo>
                  <a:lnTo>
                    <a:pt x="70782" y="1481505"/>
                  </a:lnTo>
                  <a:cubicBezTo>
                    <a:pt x="52010" y="1481505"/>
                    <a:pt x="34006" y="1474047"/>
                    <a:pt x="20732" y="1460773"/>
                  </a:cubicBezTo>
                  <a:cubicBezTo>
                    <a:pt x="7457" y="1447499"/>
                    <a:pt x="0" y="1429495"/>
                    <a:pt x="0" y="1410722"/>
                  </a:cubicBezTo>
                  <a:lnTo>
                    <a:pt x="0" y="70782"/>
                  </a:lnTo>
                  <a:cubicBezTo>
                    <a:pt x="0" y="52010"/>
                    <a:pt x="7457" y="34006"/>
                    <a:pt x="20732" y="20732"/>
                  </a:cubicBezTo>
                  <a:cubicBezTo>
                    <a:pt x="34006" y="7457"/>
                    <a:pt x="52010" y="0"/>
                    <a:pt x="7078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679047" cy="152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30401" y="2527934"/>
            <a:ext cx="10172005" cy="5625089"/>
            <a:chOff x="0" y="0"/>
            <a:chExt cx="2679047" cy="14815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79047" cy="1481505"/>
            </a:xfrm>
            <a:custGeom>
              <a:avLst/>
              <a:gdLst/>
              <a:ahLst/>
              <a:cxnLst/>
              <a:rect l="l" t="t" r="r" b="b"/>
              <a:pathLst>
                <a:path w="2679047" h="1481505">
                  <a:moveTo>
                    <a:pt x="70782" y="0"/>
                  </a:moveTo>
                  <a:lnTo>
                    <a:pt x="2608264" y="0"/>
                  </a:lnTo>
                  <a:cubicBezTo>
                    <a:pt x="2627037" y="0"/>
                    <a:pt x="2645041" y="7457"/>
                    <a:pt x="2658315" y="20732"/>
                  </a:cubicBezTo>
                  <a:cubicBezTo>
                    <a:pt x="2671589" y="34006"/>
                    <a:pt x="2679047" y="52010"/>
                    <a:pt x="2679047" y="70782"/>
                  </a:cubicBezTo>
                  <a:lnTo>
                    <a:pt x="2679047" y="1410722"/>
                  </a:lnTo>
                  <a:cubicBezTo>
                    <a:pt x="2679047" y="1429495"/>
                    <a:pt x="2671589" y="1447499"/>
                    <a:pt x="2658315" y="1460773"/>
                  </a:cubicBezTo>
                  <a:cubicBezTo>
                    <a:pt x="2645041" y="1474047"/>
                    <a:pt x="2627037" y="1481505"/>
                    <a:pt x="2608264" y="1481505"/>
                  </a:cubicBezTo>
                  <a:lnTo>
                    <a:pt x="70782" y="1481505"/>
                  </a:lnTo>
                  <a:cubicBezTo>
                    <a:pt x="52010" y="1481505"/>
                    <a:pt x="34006" y="1474047"/>
                    <a:pt x="20732" y="1460773"/>
                  </a:cubicBezTo>
                  <a:cubicBezTo>
                    <a:pt x="7457" y="1447499"/>
                    <a:pt x="0" y="1429495"/>
                    <a:pt x="0" y="1410722"/>
                  </a:cubicBezTo>
                  <a:lnTo>
                    <a:pt x="0" y="70782"/>
                  </a:lnTo>
                  <a:cubicBezTo>
                    <a:pt x="0" y="52010"/>
                    <a:pt x="7457" y="34006"/>
                    <a:pt x="20732" y="20732"/>
                  </a:cubicBezTo>
                  <a:cubicBezTo>
                    <a:pt x="34006" y="7457"/>
                    <a:pt x="52010" y="0"/>
                    <a:pt x="7078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79047" cy="152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3061" y="2892170"/>
            <a:ext cx="6081783" cy="835848"/>
            <a:chOff x="0" y="0"/>
            <a:chExt cx="1601787" cy="220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01787" cy="220141"/>
            </a:xfrm>
            <a:custGeom>
              <a:avLst/>
              <a:gdLst/>
              <a:ahLst/>
              <a:cxnLst/>
              <a:rect l="l" t="t" r="r" b="b"/>
              <a:pathLst>
                <a:path w="1601787" h="220141">
                  <a:moveTo>
                    <a:pt x="110070" y="0"/>
                  </a:moveTo>
                  <a:lnTo>
                    <a:pt x="1491716" y="0"/>
                  </a:lnTo>
                  <a:cubicBezTo>
                    <a:pt x="1520909" y="0"/>
                    <a:pt x="1548905" y="11597"/>
                    <a:pt x="1569548" y="32239"/>
                  </a:cubicBezTo>
                  <a:cubicBezTo>
                    <a:pt x="1590190" y="52881"/>
                    <a:pt x="1601787" y="80878"/>
                    <a:pt x="1601787" y="110070"/>
                  </a:cubicBezTo>
                  <a:lnTo>
                    <a:pt x="1601787" y="110070"/>
                  </a:lnTo>
                  <a:cubicBezTo>
                    <a:pt x="1601787" y="139263"/>
                    <a:pt x="1590190" y="167260"/>
                    <a:pt x="1569548" y="187902"/>
                  </a:cubicBezTo>
                  <a:cubicBezTo>
                    <a:pt x="1548905" y="208544"/>
                    <a:pt x="1520909" y="220141"/>
                    <a:pt x="1491716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01787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36569" y="2858829"/>
            <a:ext cx="6481577" cy="835848"/>
            <a:chOff x="0" y="0"/>
            <a:chExt cx="1707082" cy="2201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07082" cy="220141"/>
            </a:xfrm>
            <a:custGeom>
              <a:avLst/>
              <a:gdLst/>
              <a:ahLst/>
              <a:cxnLst/>
              <a:rect l="l" t="t" r="r" b="b"/>
              <a:pathLst>
                <a:path w="1707082" h="220141">
                  <a:moveTo>
                    <a:pt x="110070" y="0"/>
                  </a:moveTo>
                  <a:lnTo>
                    <a:pt x="1597012" y="0"/>
                  </a:lnTo>
                  <a:cubicBezTo>
                    <a:pt x="1657802" y="0"/>
                    <a:pt x="1707082" y="49280"/>
                    <a:pt x="1707082" y="110070"/>
                  </a:cubicBezTo>
                  <a:lnTo>
                    <a:pt x="1707082" y="110070"/>
                  </a:lnTo>
                  <a:cubicBezTo>
                    <a:pt x="1707082" y="139263"/>
                    <a:pt x="1695485" y="167260"/>
                    <a:pt x="1674843" y="187902"/>
                  </a:cubicBezTo>
                  <a:cubicBezTo>
                    <a:pt x="1654201" y="208544"/>
                    <a:pt x="1626204" y="220141"/>
                    <a:pt x="1597012" y="220141"/>
                  </a:cubicBezTo>
                  <a:lnTo>
                    <a:pt x="110070" y="220141"/>
                  </a:lnTo>
                  <a:cubicBezTo>
                    <a:pt x="80878" y="220141"/>
                    <a:pt x="52881" y="208544"/>
                    <a:pt x="32239" y="187902"/>
                  </a:cubicBezTo>
                  <a:cubicBezTo>
                    <a:pt x="11597" y="167260"/>
                    <a:pt x="0" y="139263"/>
                    <a:pt x="0" y="110070"/>
                  </a:cubicBezTo>
                  <a:lnTo>
                    <a:pt x="0" y="110070"/>
                  </a:lnTo>
                  <a:cubicBezTo>
                    <a:pt x="0" y="80878"/>
                    <a:pt x="11597" y="52881"/>
                    <a:pt x="32239" y="32239"/>
                  </a:cubicBezTo>
                  <a:cubicBezTo>
                    <a:pt x="52881" y="11597"/>
                    <a:pt x="80878" y="0"/>
                    <a:pt x="11007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07082" cy="267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Page 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57217" y="2957237"/>
            <a:ext cx="4758435" cy="572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7"/>
              </a:lnSpc>
            </a:pPr>
            <a:r>
              <a:rPr lang="en-US" sz="3341" spc="-66">
                <a:solidFill>
                  <a:srgbClr val="262829"/>
                </a:solidFill>
                <a:latin typeface="Noto Sans Bold"/>
              </a:rPr>
              <a:t>MERITS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48673" y="2966762"/>
            <a:ext cx="5645011" cy="52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97"/>
              </a:lnSpc>
            </a:pPr>
            <a:r>
              <a:rPr lang="en-US" sz="3141" spc="-62">
                <a:solidFill>
                  <a:srgbClr val="262829"/>
                </a:solidFill>
                <a:latin typeface="Noto Sans Bold"/>
              </a:rPr>
              <a:t>DEMERITS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9482" y="4470114"/>
            <a:ext cx="8285040" cy="336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807" lvl="1" indent="-296404" algn="just">
              <a:lnSpc>
                <a:spcPts val="3844"/>
              </a:lnSpc>
              <a:buFont typeface="Arial"/>
              <a:buChar char="•"/>
            </a:pPr>
            <a:r>
              <a:rPr lang="en-US" sz="2745">
                <a:solidFill>
                  <a:srgbClr val="262829"/>
                </a:solidFill>
                <a:latin typeface="Noto Sans Bold"/>
              </a:rPr>
              <a:t>Direct Farmer-Consumer Connection.</a:t>
            </a:r>
          </a:p>
          <a:p>
            <a:pPr marL="592807" lvl="1" indent="-296404" algn="just">
              <a:lnSpc>
                <a:spcPts val="3844"/>
              </a:lnSpc>
              <a:buFont typeface="Arial"/>
              <a:buChar char="•"/>
            </a:pPr>
            <a:r>
              <a:rPr lang="en-US" sz="2745">
                <a:solidFill>
                  <a:srgbClr val="262829"/>
                </a:solidFill>
                <a:latin typeface="Noto Sans Bold"/>
              </a:rPr>
              <a:t>Transparency.</a:t>
            </a:r>
          </a:p>
          <a:p>
            <a:pPr marL="592807" lvl="1" indent="-296404" algn="just">
              <a:lnSpc>
                <a:spcPts val="3844"/>
              </a:lnSpc>
              <a:buFont typeface="Arial"/>
              <a:buChar char="•"/>
            </a:pPr>
            <a:r>
              <a:rPr lang="en-US" sz="2745">
                <a:solidFill>
                  <a:srgbClr val="262829"/>
                </a:solidFill>
                <a:latin typeface="Noto Sans Bold"/>
              </a:rPr>
              <a:t>Fraud Prevention</a:t>
            </a:r>
          </a:p>
          <a:p>
            <a:pPr marL="592807" lvl="1" indent="-296404" algn="just">
              <a:lnSpc>
                <a:spcPts val="3844"/>
              </a:lnSpc>
              <a:buFont typeface="Arial"/>
              <a:buChar char="•"/>
            </a:pPr>
            <a:r>
              <a:rPr lang="en-US" sz="2745">
                <a:solidFill>
                  <a:srgbClr val="262829"/>
                </a:solidFill>
                <a:latin typeface="Noto Sans Bold"/>
              </a:rPr>
              <a:t>Fair Compensation for Farmers </a:t>
            </a:r>
          </a:p>
          <a:p>
            <a:pPr marL="592807" lvl="1" indent="-296404" algn="just">
              <a:lnSpc>
                <a:spcPts val="3844"/>
              </a:lnSpc>
              <a:buFont typeface="Arial"/>
              <a:buChar char="•"/>
            </a:pPr>
            <a:r>
              <a:rPr lang="en-US" sz="2745">
                <a:solidFill>
                  <a:srgbClr val="262829"/>
                </a:solidFill>
                <a:latin typeface="Noto Sans Bold"/>
              </a:rPr>
              <a:t>Empowerment of Farmers</a:t>
            </a:r>
          </a:p>
          <a:p>
            <a:pPr algn="just">
              <a:lnSpc>
                <a:spcPts val="3844"/>
              </a:lnSpc>
            </a:pPr>
            <a:endParaRPr lang="en-US" sz="2745">
              <a:solidFill>
                <a:srgbClr val="262829"/>
              </a:solidFill>
              <a:latin typeface="Noto Sans Bold"/>
            </a:endParaRPr>
          </a:p>
          <a:p>
            <a:pPr algn="just">
              <a:lnSpc>
                <a:spcPts val="3844"/>
              </a:lnSpc>
            </a:pPr>
            <a:endParaRPr lang="en-US" sz="2745">
              <a:solidFill>
                <a:srgbClr val="262829"/>
              </a:solidFill>
              <a:latin typeface="Noto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56131" y="4731038"/>
            <a:ext cx="7667976" cy="18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0245" lvl="1" indent="-285122" algn="just">
              <a:lnSpc>
                <a:spcPts val="3697"/>
              </a:lnSpc>
              <a:buFont typeface="Arial"/>
              <a:buChar char="•"/>
            </a:pPr>
            <a:r>
              <a:rPr lang="en-US" sz="2641" dirty="0">
                <a:solidFill>
                  <a:srgbClr val="262829"/>
                </a:solidFill>
                <a:latin typeface="Noto Sans Bold"/>
              </a:rPr>
              <a:t>Limited access to technology and internet connectivity in rural areas.</a:t>
            </a:r>
          </a:p>
          <a:p>
            <a:pPr marL="570245" lvl="1" indent="-285122" algn="just">
              <a:lnSpc>
                <a:spcPts val="3697"/>
              </a:lnSpc>
              <a:buFont typeface="Arial"/>
              <a:buChar char="•"/>
            </a:pPr>
            <a:r>
              <a:rPr lang="en-US" sz="2641" dirty="0">
                <a:solidFill>
                  <a:srgbClr val="262829"/>
                </a:solidFill>
                <a:latin typeface="Noto Sans Bold"/>
              </a:rPr>
              <a:t>Data Privacy Concerns.</a:t>
            </a:r>
          </a:p>
          <a:p>
            <a:pPr marL="570245" lvl="1" indent="-285122" algn="just">
              <a:lnSpc>
                <a:spcPts val="3697"/>
              </a:lnSpc>
              <a:buFont typeface="Arial"/>
              <a:buChar char="•"/>
            </a:pPr>
            <a:r>
              <a:rPr lang="en-US" sz="2641" dirty="0">
                <a:solidFill>
                  <a:srgbClr val="262829"/>
                </a:solidFill>
                <a:latin typeface="Noto Sans Bold"/>
              </a:rPr>
              <a:t>Quality Assurance.</a:t>
            </a:r>
          </a:p>
        </p:txBody>
      </p:sp>
      <p:sp>
        <p:nvSpPr>
          <p:cNvPr id="26" name="Freeform 26"/>
          <p:cNvSpPr/>
          <p:nvPr/>
        </p:nvSpPr>
        <p:spPr>
          <a:xfrm>
            <a:off x="680612" y="3138638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1"/>
                </a:lnTo>
                <a:lnTo>
                  <a:pt x="0" y="27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719814" y="3143403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2"/>
                </a:lnTo>
                <a:lnTo>
                  <a:pt x="0" y="276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075206" y="3152928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30" y="0"/>
                </a:lnTo>
                <a:lnTo>
                  <a:pt x="286530" y="276232"/>
                </a:lnTo>
                <a:lnTo>
                  <a:pt x="0" y="276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380843" y="3143403"/>
            <a:ext cx="286529" cy="276231"/>
          </a:xfrm>
          <a:custGeom>
            <a:avLst/>
            <a:gdLst/>
            <a:ahLst/>
            <a:cxnLst/>
            <a:rect l="l" t="t" r="r" b="b"/>
            <a:pathLst>
              <a:path w="286529" h="276231">
                <a:moveTo>
                  <a:pt x="0" y="0"/>
                </a:moveTo>
                <a:lnTo>
                  <a:pt x="286529" y="0"/>
                </a:lnTo>
                <a:lnTo>
                  <a:pt x="286529" y="276232"/>
                </a:lnTo>
                <a:lnTo>
                  <a:pt x="0" y="276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285623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-889720" y="94433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www.agriwebhub.com</a:t>
            </a:r>
          </a:p>
        </p:txBody>
      </p:sp>
      <p:sp>
        <p:nvSpPr>
          <p:cNvPr id="31" name="Freeform 31"/>
          <p:cNvSpPr/>
          <p:nvPr/>
        </p:nvSpPr>
        <p:spPr>
          <a:xfrm>
            <a:off x="17032010" y="165028"/>
            <a:ext cx="1198840" cy="1257799"/>
          </a:xfrm>
          <a:custGeom>
            <a:avLst/>
            <a:gdLst/>
            <a:ahLst/>
            <a:cxnLst/>
            <a:rect l="l" t="t" r="r" b="b"/>
            <a:pathLst>
              <a:path w="1198840" h="1257799">
                <a:moveTo>
                  <a:pt x="0" y="0"/>
                </a:moveTo>
                <a:lnTo>
                  <a:pt x="1198840" y="0"/>
                </a:lnTo>
                <a:lnTo>
                  <a:pt x="1198840" y="1257800"/>
                </a:lnTo>
                <a:lnTo>
                  <a:pt x="0" y="1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8327" y="-83504"/>
            <a:ext cx="19877457" cy="877432"/>
            <a:chOff x="0" y="0"/>
            <a:chExt cx="5235215" cy="2310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5215" cy="231093"/>
            </a:xfrm>
            <a:custGeom>
              <a:avLst/>
              <a:gdLst/>
              <a:ahLst/>
              <a:cxnLst/>
              <a:rect l="l" t="t" r="r" b="b"/>
              <a:pathLst>
                <a:path w="5235215" h="231093">
                  <a:moveTo>
                    <a:pt x="36222" y="0"/>
                  </a:moveTo>
                  <a:lnTo>
                    <a:pt x="5198993" y="0"/>
                  </a:lnTo>
                  <a:cubicBezTo>
                    <a:pt x="5208600" y="0"/>
                    <a:pt x="5217813" y="3816"/>
                    <a:pt x="5224606" y="10609"/>
                  </a:cubicBezTo>
                  <a:cubicBezTo>
                    <a:pt x="5231399" y="17402"/>
                    <a:pt x="5235215" y="26615"/>
                    <a:pt x="5235215" y="36222"/>
                  </a:cubicBezTo>
                  <a:lnTo>
                    <a:pt x="5235215" y="194871"/>
                  </a:lnTo>
                  <a:cubicBezTo>
                    <a:pt x="5235215" y="204478"/>
                    <a:pt x="5231399" y="213691"/>
                    <a:pt x="5224606" y="220484"/>
                  </a:cubicBezTo>
                  <a:cubicBezTo>
                    <a:pt x="5217813" y="227277"/>
                    <a:pt x="5208600" y="231093"/>
                    <a:pt x="5198993" y="231093"/>
                  </a:cubicBezTo>
                  <a:lnTo>
                    <a:pt x="36222" y="231093"/>
                  </a:lnTo>
                  <a:cubicBezTo>
                    <a:pt x="26615" y="231093"/>
                    <a:pt x="17402" y="227277"/>
                    <a:pt x="10609" y="220484"/>
                  </a:cubicBezTo>
                  <a:cubicBezTo>
                    <a:pt x="3816" y="213691"/>
                    <a:pt x="0" y="204478"/>
                    <a:pt x="0" y="194871"/>
                  </a:cubicBezTo>
                  <a:lnTo>
                    <a:pt x="0" y="36222"/>
                  </a:lnTo>
                  <a:cubicBezTo>
                    <a:pt x="0" y="26615"/>
                    <a:pt x="3816" y="17402"/>
                    <a:pt x="10609" y="10609"/>
                  </a:cubicBezTo>
                  <a:cubicBezTo>
                    <a:pt x="17402" y="3816"/>
                    <a:pt x="26615" y="0"/>
                    <a:pt x="36222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5215" cy="27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32853" y="132533"/>
            <a:ext cx="4422295" cy="517590"/>
            <a:chOff x="0" y="0"/>
            <a:chExt cx="1164720" cy="13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4720" cy="136320"/>
            </a:xfrm>
            <a:custGeom>
              <a:avLst/>
              <a:gdLst/>
              <a:ahLst/>
              <a:cxnLst/>
              <a:rect l="l" t="t" r="r" b="b"/>
              <a:pathLst>
                <a:path w="1164720" h="136320">
                  <a:moveTo>
                    <a:pt x="68160" y="0"/>
                  </a:moveTo>
                  <a:lnTo>
                    <a:pt x="1096560" y="0"/>
                  </a:lnTo>
                  <a:cubicBezTo>
                    <a:pt x="1134203" y="0"/>
                    <a:pt x="1164720" y="30516"/>
                    <a:pt x="1164720" y="68160"/>
                  </a:cubicBezTo>
                  <a:lnTo>
                    <a:pt x="1164720" y="68160"/>
                  </a:lnTo>
                  <a:cubicBezTo>
                    <a:pt x="1164720" y="105804"/>
                    <a:pt x="1134203" y="136320"/>
                    <a:pt x="1096560" y="136320"/>
                  </a:cubicBezTo>
                  <a:lnTo>
                    <a:pt x="68160" y="136320"/>
                  </a:lnTo>
                  <a:cubicBezTo>
                    <a:pt x="30516" y="136320"/>
                    <a:pt x="0" y="105804"/>
                    <a:pt x="0" y="68160"/>
                  </a:cubicBezTo>
                  <a:lnTo>
                    <a:pt x="0" y="68160"/>
                  </a:lnTo>
                  <a:cubicBezTo>
                    <a:pt x="0" y="30516"/>
                    <a:pt x="30516" y="0"/>
                    <a:pt x="68160" y="0"/>
                  </a:cubicBezTo>
                  <a:close/>
                </a:path>
              </a:pathLst>
            </a:custGeom>
            <a:solidFill>
              <a:srgbClr val="F0F4D4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64720" cy="183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44626" y="3644164"/>
            <a:ext cx="7660967" cy="5625089"/>
            <a:chOff x="0" y="0"/>
            <a:chExt cx="2017703" cy="14815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7703" cy="1481505"/>
            </a:xfrm>
            <a:custGeom>
              <a:avLst/>
              <a:gdLst/>
              <a:ahLst/>
              <a:cxnLst/>
              <a:rect l="l" t="t" r="r" b="b"/>
              <a:pathLst>
                <a:path w="2017703" h="1481505">
                  <a:moveTo>
                    <a:pt x="93983" y="0"/>
                  </a:moveTo>
                  <a:lnTo>
                    <a:pt x="1923721" y="0"/>
                  </a:lnTo>
                  <a:cubicBezTo>
                    <a:pt x="1948646" y="0"/>
                    <a:pt x="1972551" y="9902"/>
                    <a:pt x="1990177" y="27527"/>
                  </a:cubicBezTo>
                  <a:cubicBezTo>
                    <a:pt x="2007802" y="45152"/>
                    <a:pt x="2017703" y="69057"/>
                    <a:pt x="2017703" y="93983"/>
                  </a:cubicBezTo>
                  <a:lnTo>
                    <a:pt x="2017703" y="1387522"/>
                  </a:lnTo>
                  <a:cubicBezTo>
                    <a:pt x="2017703" y="1412448"/>
                    <a:pt x="2007802" y="1436353"/>
                    <a:pt x="1990177" y="1453978"/>
                  </a:cubicBezTo>
                  <a:cubicBezTo>
                    <a:pt x="1972551" y="1471603"/>
                    <a:pt x="1948646" y="1481505"/>
                    <a:pt x="1923721" y="1481505"/>
                  </a:cubicBezTo>
                  <a:lnTo>
                    <a:pt x="93983" y="1481505"/>
                  </a:lnTo>
                  <a:cubicBezTo>
                    <a:pt x="69057" y="1481505"/>
                    <a:pt x="45152" y="1471603"/>
                    <a:pt x="27527" y="1453978"/>
                  </a:cubicBezTo>
                  <a:cubicBezTo>
                    <a:pt x="9902" y="1436353"/>
                    <a:pt x="0" y="1412448"/>
                    <a:pt x="0" y="1387522"/>
                  </a:cubicBezTo>
                  <a:lnTo>
                    <a:pt x="0" y="93983"/>
                  </a:lnTo>
                  <a:cubicBezTo>
                    <a:pt x="0" y="69057"/>
                    <a:pt x="9902" y="45152"/>
                    <a:pt x="27527" y="27527"/>
                  </a:cubicBezTo>
                  <a:cubicBezTo>
                    <a:pt x="45152" y="9902"/>
                    <a:pt x="69057" y="0"/>
                    <a:pt x="93983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17703" cy="152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43027" y="3110083"/>
            <a:ext cx="8864165" cy="8864165"/>
          </a:xfrm>
          <a:custGeom>
            <a:avLst/>
            <a:gdLst/>
            <a:ahLst/>
            <a:cxnLst/>
            <a:rect l="l" t="t" r="r" b="b"/>
            <a:pathLst>
              <a:path w="8864165" h="8864165">
                <a:moveTo>
                  <a:pt x="0" y="0"/>
                </a:moveTo>
                <a:lnTo>
                  <a:pt x="8864165" y="0"/>
                </a:lnTo>
                <a:lnTo>
                  <a:pt x="8864165" y="8864166"/>
                </a:lnTo>
                <a:lnTo>
                  <a:pt x="0" y="8864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06907" y="4006708"/>
            <a:ext cx="6026029" cy="4963941"/>
          </a:xfrm>
          <a:custGeom>
            <a:avLst/>
            <a:gdLst/>
            <a:ahLst/>
            <a:cxnLst/>
            <a:rect l="l" t="t" r="r" b="b"/>
            <a:pathLst>
              <a:path w="6026029" h="4963941">
                <a:moveTo>
                  <a:pt x="0" y="0"/>
                </a:moveTo>
                <a:lnTo>
                  <a:pt x="6026028" y="0"/>
                </a:lnTo>
                <a:lnTo>
                  <a:pt x="6026028" y="4963941"/>
                </a:lnTo>
                <a:lnTo>
                  <a:pt x="0" y="496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10902" y="853329"/>
            <a:ext cx="7916273" cy="2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690"/>
              </a:lnSpc>
            </a:pPr>
            <a:r>
              <a:rPr lang="en-US" sz="14778">
                <a:solidFill>
                  <a:srgbClr val="124B3D"/>
                </a:solidFill>
                <a:latin typeface="TT Bluescreens Bold"/>
              </a:rPr>
              <a:t>Future Scope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66287" y="2076733"/>
            <a:ext cx="8682513" cy="7310153"/>
            <a:chOff x="0" y="0"/>
            <a:chExt cx="2286752" cy="19253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86752" cy="1925308"/>
            </a:xfrm>
            <a:custGeom>
              <a:avLst/>
              <a:gdLst/>
              <a:ahLst/>
              <a:cxnLst/>
              <a:rect l="l" t="t" r="r" b="b"/>
              <a:pathLst>
                <a:path w="2286752" h="1925308">
                  <a:moveTo>
                    <a:pt x="82925" y="0"/>
                  </a:moveTo>
                  <a:lnTo>
                    <a:pt x="2203827" y="0"/>
                  </a:lnTo>
                  <a:cubicBezTo>
                    <a:pt x="2249625" y="0"/>
                    <a:pt x="2286752" y="37127"/>
                    <a:pt x="2286752" y="82925"/>
                  </a:cubicBezTo>
                  <a:lnTo>
                    <a:pt x="2286752" y="1842383"/>
                  </a:lnTo>
                  <a:cubicBezTo>
                    <a:pt x="2286752" y="1888181"/>
                    <a:pt x="2249625" y="1925308"/>
                    <a:pt x="2203827" y="1925308"/>
                  </a:cubicBezTo>
                  <a:lnTo>
                    <a:pt x="82925" y="1925308"/>
                  </a:lnTo>
                  <a:cubicBezTo>
                    <a:pt x="37127" y="1925308"/>
                    <a:pt x="0" y="1888181"/>
                    <a:pt x="0" y="1842383"/>
                  </a:cubicBezTo>
                  <a:lnTo>
                    <a:pt x="0" y="82925"/>
                  </a:lnTo>
                  <a:cubicBezTo>
                    <a:pt x="0" y="37127"/>
                    <a:pt x="37127" y="0"/>
                    <a:pt x="829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86752" cy="1972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1427236"/>
            <a:ext cx="3699513" cy="1101827"/>
            <a:chOff x="0" y="0"/>
            <a:chExt cx="974357" cy="2901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4357" cy="290193"/>
            </a:xfrm>
            <a:custGeom>
              <a:avLst/>
              <a:gdLst/>
              <a:ahLst/>
              <a:cxnLst/>
              <a:rect l="l" t="t" r="r" b="b"/>
              <a:pathLst>
                <a:path w="974357" h="290193">
                  <a:moveTo>
                    <a:pt x="145097" y="0"/>
                  </a:moveTo>
                  <a:lnTo>
                    <a:pt x="829261" y="0"/>
                  </a:lnTo>
                  <a:cubicBezTo>
                    <a:pt x="867743" y="0"/>
                    <a:pt x="904649" y="15287"/>
                    <a:pt x="931860" y="42498"/>
                  </a:cubicBezTo>
                  <a:cubicBezTo>
                    <a:pt x="959070" y="69709"/>
                    <a:pt x="974357" y="106615"/>
                    <a:pt x="974357" y="145097"/>
                  </a:cubicBezTo>
                  <a:lnTo>
                    <a:pt x="974357" y="145097"/>
                  </a:lnTo>
                  <a:cubicBezTo>
                    <a:pt x="974357" y="183579"/>
                    <a:pt x="959070" y="220484"/>
                    <a:pt x="931860" y="247695"/>
                  </a:cubicBezTo>
                  <a:cubicBezTo>
                    <a:pt x="904649" y="274906"/>
                    <a:pt x="867743" y="290193"/>
                    <a:pt x="829261" y="290193"/>
                  </a:cubicBezTo>
                  <a:lnTo>
                    <a:pt x="145097" y="290193"/>
                  </a:lnTo>
                  <a:cubicBezTo>
                    <a:pt x="106615" y="290193"/>
                    <a:pt x="69709" y="274906"/>
                    <a:pt x="42498" y="247695"/>
                  </a:cubicBezTo>
                  <a:cubicBezTo>
                    <a:pt x="15287" y="220484"/>
                    <a:pt x="0" y="183579"/>
                    <a:pt x="0" y="145097"/>
                  </a:cubicBezTo>
                  <a:lnTo>
                    <a:pt x="0" y="145097"/>
                  </a:lnTo>
                  <a:cubicBezTo>
                    <a:pt x="0" y="106615"/>
                    <a:pt x="15287" y="69709"/>
                    <a:pt x="42498" y="42498"/>
                  </a:cubicBezTo>
                  <a:cubicBezTo>
                    <a:pt x="69709" y="15287"/>
                    <a:pt x="106615" y="0"/>
                    <a:pt x="145097" y="0"/>
                  </a:cubicBezTo>
                  <a:close/>
                </a:path>
              </a:pathLst>
            </a:custGeom>
            <a:solidFill>
              <a:srgbClr val="B1D4C7"/>
            </a:solidFill>
            <a:ln w="28575" cap="rnd">
              <a:solidFill>
                <a:srgbClr val="262829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74357" cy="337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066470" y="4006708"/>
            <a:ext cx="762984" cy="764896"/>
          </a:xfrm>
          <a:custGeom>
            <a:avLst/>
            <a:gdLst/>
            <a:ahLst/>
            <a:cxnLst/>
            <a:rect l="l" t="t" r="r" b="b"/>
            <a:pathLst>
              <a:path w="762984" h="764896">
                <a:moveTo>
                  <a:pt x="0" y="0"/>
                </a:moveTo>
                <a:lnTo>
                  <a:pt x="762984" y="0"/>
                </a:lnTo>
                <a:lnTo>
                  <a:pt x="762984" y="764896"/>
                </a:lnTo>
                <a:lnTo>
                  <a:pt x="0" y="764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46990" y="8114714"/>
            <a:ext cx="559916" cy="561320"/>
          </a:xfrm>
          <a:custGeom>
            <a:avLst/>
            <a:gdLst/>
            <a:ahLst/>
            <a:cxnLst/>
            <a:rect l="l" t="t" r="r" b="b"/>
            <a:pathLst>
              <a:path w="559916" h="561320">
                <a:moveTo>
                  <a:pt x="0" y="0"/>
                </a:moveTo>
                <a:lnTo>
                  <a:pt x="559917" y="0"/>
                </a:lnTo>
                <a:lnTo>
                  <a:pt x="559917" y="561319"/>
                </a:lnTo>
                <a:lnTo>
                  <a:pt x="0" y="561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397664" y="1638075"/>
            <a:ext cx="622999" cy="622999"/>
          </a:xfrm>
          <a:custGeom>
            <a:avLst/>
            <a:gdLst/>
            <a:ahLst/>
            <a:cxnLst/>
            <a:rect l="l" t="t" r="r" b="b"/>
            <a:pathLst>
              <a:path w="622999" h="622999">
                <a:moveTo>
                  <a:pt x="0" y="0"/>
                </a:moveTo>
                <a:lnTo>
                  <a:pt x="622999" y="0"/>
                </a:lnTo>
                <a:lnTo>
                  <a:pt x="622999" y="622999"/>
                </a:lnTo>
                <a:lnTo>
                  <a:pt x="0" y="622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01569" y="8970649"/>
            <a:ext cx="1549053" cy="1512263"/>
          </a:xfrm>
          <a:custGeom>
            <a:avLst/>
            <a:gdLst/>
            <a:ahLst/>
            <a:cxnLst/>
            <a:rect l="l" t="t" r="r" b="b"/>
            <a:pathLst>
              <a:path w="1549053" h="1512263">
                <a:moveTo>
                  <a:pt x="0" y="0"/>
                </a:moveTo>
                <a:lnTo>
                  <a:pt x="1549053" y="0"/>
                </a:lnTo>
                <a:lnTo>
                  <a:pt x="1549053" y="1512263"/>
                </a:lnTo>
                <a:lnTo>
                  <a:pt x="0" y="1512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510902" y="158462"/>
            <a:ext cx="1266196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Page 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81289" y="1703401"/>
            <a:ext cx="2867760" cy="46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7"/>
              </a:lnSpc>
            </a:pPr>
            <a:r>
              <a:rPr lang="en-US" sz="2741" spc="-54">
                <a:solidFill>
                  <a:srgbClr val="262829"/>
                </a:solidFill>
                <a:latin typeface="Noto Sans Bold"/>
              </a:rPr>
              <a:t>FUTURE SCOPE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9379" y="3619500"/>
            <a:ext cx="7667976" cy="446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424" lvl="1" indent="-306712" algn="just">
              <a:lnSpc>
                <a:spcPts val="7103"/>
              </a:lnSpc>
              <a:buAutoNum type="arabicPeriod"/>
            </a:pPr>
            <a:r>
              <a:rPr lang="en-US" sz="2841" dirty="0">
                <a:solidFill>
                  <a:srgbClr val="262829"/>
                </a:solidFill>
                <a:latin typeface="Noto Sans"/>
              </a:rPr>
              <a:t>Technology Integration</a:t>
            </a:r>
          </a:p>
          <a:p>
            <a:pPr marL="613424" lvl="1" indent="-306712" algn="just">
              <a:lnSpc>
                <a:spcPts val="7103"/>
              </a:lnSpc>
              <a:buAutoNum type="arabicPeriod"/>
            </a:pPr>
            <a:r>
              <a:rPr lang="en-US" sz="2841" dirty="0">
                <a:solidFill>
                  <a:srgbClr val="262829"/>
                </a:solidFill>
                <a:latin typeface="Noto Sans"/>
              </a:rPr>
              <a:t>E-commerce </a:t>
            </a:r>
          </a:p>
          <a:p>
            <a:pPr marL="613424" lvl="1" indent="-306712" algn="just">
              <a:lnSpc>
                <a:spcPts val="7103"/>
              </a:lnSpc>
              <a:buAutoNum type="arabicPeriod"/>
            </a:pPr>
            <a:r>
              <a:rPr lang="en-US" sz="2841" dirty="0">
                <a:solidFill>
                  <a:srgbClr val="262829"/>
                </a:solidFill>
                <a:latin typeface="Noto Sans"/>
              </a:rPr>
              <a:t>Mobile Apps and IoT</a:t>
            </a:r>
          </a:p>
          <a:p>
            <a:pPr marL="613424" lvl="1" indent="-306712" algn="just">
              <a:lnSpc>
                <a:spcPts val="7103"/>
              </a:lnSpc>
              <a:buAutoNum type="arabicPeriod"/>
            </a:pPr>
            <a:r>
              <a:rPr lang="en-US" sz="2841" dirty="0">
                <a:solidFill>
                  <a:srgbClr val="262829"/>
                </a:solidFill>
                <a:latin typeface="Noto Sans"/>
              </a:rPr>
              <a:t>Social Impact</a:t>
            </a:r>
          </a:p>
          <a:p>
            <a:pPr algn="just">
              <a:lnSpc>
                <a:spcPts val="7603"/>
              </a:lnSpc>
            </a:pPr>
            <a:endParaRPr lang="en-US" sz="2841" dirty="0">
              <a:solidFill>
                <a:srgbClr val="262829"/>
              </a:solidFill>
              <a:latin typeface="Noto Sans"/>
            </a:endParaRPr>
          </a:p>
        </p:txBody>
      </p:sp>
      <p:sp>
        <p:nvSpPr>
          <p:cNvPr id="27" name="Freeform 27"/>
          <p:cNvSpPr/>
          <p:nvPr/>
        </p:nvSpPr>
        <p:spPr>
          <a:xfrm rot="-5327175" flipV="1">
            <a:off x="16828003" y="3135985"/>
            <a:ext cx="1041084" cy="1016358"/>
          </a:xfrm>
          <a:custGeom>
            <a:avLst/>
            <a:gdLst/>
            <a:ahLst/>
            <a:cxnLst/>
            <a:rect l="l" t="t" r="r" b="b"/>
            <a:pathLst>
              <a:path w="1041084" h="1016358">
                <a:moveTo>
                  <a:pt x="0" y="1016358"/>
                </a:moveTo>
                <a:lnTo>
                  <a:pt x="1041084" y="1016358"/>
                </a:lnTo>
                <a:lnTo>
                  <a:pt x="1041084" y="0"/>
                </a:lnTo>
                <a:lnTo>
                  <a:pt x="0" y="0"/>
                </a:lnTo>
                <a:lnTo>
                  <a:pt x="0" y="101635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-889720" y="94433"/>
            <a:ext cx="4175984" cy="3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7"/>
              </a:lnSpc>
            </a:pPr>
            <a:r>
              <a:rPr lang="en-US" sz="2341">
                <a:solidFill>
                  <a:srgbClr val="262829"/>
                </a:solidFill>
                <a:latin typeface="Noto Sans"/>
              </a:rPr>
              <a:t>www.agriwebhub.com</a:t>
            </a:r>
          </a:p>
        </p:txBody>
      </p:sp>
      <p:sp>
        <p:nvSpPr>
          <p:cNvPr id="29" name="Freeform 29"/>
          <p:cNvSpPr/>
          <p:nvPr/>
        </p:nvSpPr>
        <p:spPr>
          <a:xfrm>
            <a:off x="17032010" y="165028"/>
            <a:ext cx="1198840" cy="1257799"/>
          </a:xfrm>
          <a:custGeom>
            <a:avLst/>
            <a:gdLst/>
            <a:ahLst/>
            <a:cxnLst/>
            <a:rect l="l" t="t" r="r" b="b"/>
            <a:pathLst>
              <a:path w="1198840" h="1257799">
                <a:moveTo>
                  <a:pt x="0" y="0"/>
                </a:moveTo>
                <a:lnTo>
                  <a:pt x="1198840" y="0"/>
                </a:lnTo>
                <a:lnTo>
                  <a:pt x="1198840" y="1257800"/>
                </a:lnTo>
                <a:lnTo>
                  <a:pt x="0" y="1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20645" y="4314008"/>
            <a:ext cx="12748440" cy="8091166"/>
            <a:chOff x="0" y="0"/>
            <a:chExt cx="1000506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05060" cy="6350000"/>
            </a:xfrm>
            <a:custGeom>
              <a:avLst/>
              <a:gdLst/>
              <a:ahLst/>
              <a:cxnLst/>
              <a:rect l="l" t="t" r="r" b="b"/>
              <a:pathLst>
                <a:path w="10005060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0" y="5093970"/>
                    <a:pt x="10005060" y="3642360"/>
                  </a:cubicBezTo>
                  <a:lnTo>
                    <a:pt x="10005060" y="3215640"/>
                  </a:lnTo>
                  <a:lnTo>
                    <a:pt x="10005060" y="3135630"/>
                  </a:lnTo>
                  <a:lnTo>
                    <a:pt x="10005060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solidFill>
              <a:srgbClr val="26282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 rot="2814316">
            <a:off x="9539104" y="3891878"/>
            <a:ext cx="1995948" cy="2460337"/>
          </a:xfrm>
          <a:custGeom>
            <a:avLst/>
            <a:gdLst/>
            <a:ahLst/>
            <a:cxnLst/>
            <a:rect l="l" t="t" r="r" b="b"/>
            <a:pathLst>
              <a:path w="1995948" h="2460337">
                <a:moveTo>
                  <a:pt x="0" y="0"/>
                </a:moveTo>
                <a:lnTo>
                  <a:pt x="1995948" y="0"/>
                </a:lnTo>
                <a:lnTo>
                  <a:pt x="1995948" y="2460337"/>
                </a:lnTo>
                <a:lnTo>
                  <a:pt x="0" y="2460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392573" y="4478747"/>
            <a:ext cx="12688410" cy="8053066"/>
            <a:chOff x="0" y="0"/>
            <a:chExt cx="1000506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05060" cy="6350000"/>
            </a:xfrm>
            <a:custGeom>
              <a:avLst/>
              <a:gdLst/>
              <a:ahLst/>
              <a:cxnLst/>
              <a:rect l="l" t="t" r="r" b="b"/>
              <a:pathLst>
                <a:path w="10005060" h="6350000">
                  <a:moveTo>
                    <a:pt x="7377430" y="80010"/>
                  </a:moveTo>
                  <a:cubicBezTo>
                    <a:pt x="7377430" y="80010"/>
                    <a:pt x="6350000" y="0"/>
                    <a:pt x="5002530" y="0"/>
                  </a:cubicBezTo>
                  <a:cubicBezTo>
                    <a:pt x="3655060" y="0"/>
                    <a:pt x="2627630" y="80010"/>
                    <a:pt x="2627630" y="80010"/>
                  </a:cubicBezTo>
                  <a:cubicBezTo>
                    <a:pt x="1176020" y="80010"/>
                    <a:pt x="0" y="1257300"/>
                    <a:pt x="0" y="2707640"/>
                  </a:cubicBezTo>
                  <a:lnTo>
                    <a:pt x="0" y="3134360"/>
                  </a:lnTo>
                  <a:lnTo>
                    <a:pt x="0" y="3214370"/>
                  </a:lnTo>
                  <a:lnTo>
                    <a:pt x="0" y="3641090"/>
                  </a:lnTo>
                  <a:cubicBezTo>
                    <a:pt x="0" y="5092700"/>
                    <a:pt x="1176020" y="6269990"/>
                    <a:pt x="2627630" y="6269990"/>
                  </a:cubicBezTo>
                  <a:cubicBezTo>
                    <a:pt x="2627630" y="6269990"/>
                    <a:pt x="3655060" y="6350000"/>
                    <a:pt x="5002530" y="6350000"/>
                  </a:cubicBezTo>
                  <a:cubicBezTo>
                    <a:pt x="6350000" y="6350000"/>
                    <a:pt x="7377430" y="6269990"/>
                    <a:pt x="7377430" y="6269990"/>
                  </a:cubicBezTo>
                  <a:cubicBezTo>
                    <a:pt x="8829040" y="6269990"/>
                    <a:pt x="10005060" y="5093970"/>
                    <a:pt x="10005060" y="3642360"/>
                  </a:cubicBezTo>
                  <a:lnTo>
                    <a:pt x="10005060" y="3215640"/>
                  </a:lnTo>
                  <a:lnTo>
                    <a:pt x="10005060" y="3135630"/>
                  </a:lnTo>
                  <a:lnTo>
                    <a:pt x="10005060" y="2708910"/>
                  </a:lnTo>
                  <a:cubicBezTo>
                    <a:pt x="10005060" y="1257300"/>
                    <a:pt x="8829040" y="80010"/>
                    <a:pt x="7377430" y="80010"/>
                  </a:cubicBezTo>
                  <a:close/>
                </a:path>
              </a:pathLst>
            </a:custGeom>
            <a:blipFill>
              <a:blip r:embed="rId4"/>
              <a:stretch>
                <a:fillRect t="-2519" b="-2519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2261938" y="1365782"/>
            <a:ext cx="1835062" cy="1925311"/>
          </a:xfrm>
          <a:custGeom>
            <a:avLst/>
            <a:gdLst/>
            <a:ahLst/>
            <a:cxnLst/>
            <a:rect l="l" t="t" r="r" b="b"/>
            <a:pathLst>
              <a:path w="1835062" h="1925311">
                <a:moveTo>
                  <a:pt x="0" y="0"/>
                </a:moveTo>
                <a:lnTo>
                  <a:pt x="1835062" y="0"/>
                </a:lnTo>
                <a:lnTo>
                  <a:pt x="1835062" y="1925311"/>
                </a:lnTo>
                <a:lnTo>
                  <a:pt x="0" y="1925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4782819" y="-128180"/>
            <a:ext cx="13926819" cy="341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836"/>
              </a:lnSpc>
            </a:pPr>
            <a:r>
              <a:rPr lang="en-US" sz="19882">
                <a:solidFill>
                  <a:srgbClr val="124B3D"/>
                </a:solidFill>
                <a:latin typeface="TT Bluescreens Bold"/>
              </a:rPr>
              <a:t>AgriWebHub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9329" y="2808183"/>
            <a:ext cx="10046508" cy="133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38"/>
              </a:lnSpc>
            </a:pPr>
            <a:r>
              <a:rPr lang="en-US" sz="7812">
                <a:solidFill>
                  <a:srgbClr val="262829"/>
                </a:solidFill>
                <a:latin typeface="TT Bluescreens"/>
              </a:rPr>
              <a:t>A BRIDGE BETWEEN FARMER AND CONSUMER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12425" y="5276850"/>
            <a:ext cx="2703084" cy="50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78"/>
              </a:lnSpc>
            </a:pPr>
            <a:r>
              <a:rPr lang="en-US" sz="2984" dirty="0">
                <a:solidFill>
                  <a:srgbClr val="262829"/>
                </a:solidFill>
                <a:latin typeface="Noto Sans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75157" y="5916139"/>
            <a:ext cx="5562663" cy="2846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6"/>
              </a:lnSpc>
            </a:pPr>
            <a:r>
              <a:rPr lang="en-US" sz="2690" spc="-53">
                <a:solidFill>
                  <a:srgbClr val="262829"/>
                </a:solidFill>
                <a:latin typeface="Noto Sans Bold"/>
              </a:rPr>
              <a:t>Name : Disha Kaushikbhai Patel</a:t>
            </a:r>
          </a:p>
          <a:p>
            <a:pPr algn="just">
              <a:lnSpc>
                <a:spcPts val="3766"/>
              </a:lnSpc>
            </a:pPr>
            <a:r>
              <a:rPr lang="en-US" sz="2690" spc="-53">
                <a:solidFill>
                  <a:srgbClr val="262829"/>
                </a:solidFill>
                <a:latin typeface="Noto Sans Bold"/>
              </a:rPr>
              <a:t>Roll no :  252</a:t>
            </a:r>
          </a:p>
          <a:p>
            <a:pPr algn="just">
              <a:lnSpc>
                <a:spcPts val="3766"/>
              </a:lnSpc>
            </a:pPr>
            <a:r>
              <a:rPr lang="en-US" sz="2690" spc="-53">
                <a:solidFill>
                  <a:srgbClr val="262829"/>
                </a:solidFill>
                <a:latin typeface="Noto Sans Bold"/>
              </a:rPr>
              <a:t>Enrollment No : 22002171410038</a:t>
            </a:r>
          </a:p>
          <a:p>
            <a:pPr algn="just">
              <a:lnSpc>
                <a:spcPts val="3766"/>
              </a:lnSpc>
            </a:pPr>
            <a:r>
              <a:rPr lang="en-US" sz="2690" spc="-53">
                <a:solidFill>
                  <a:srgbClr val="262829"/>
                </a:solidFill>
                <a:latin typeface="Noto Sans Bold"/>
              </a:rPr>
              <a:t>Batch : A8       </a:t>
            </a:r>
          </a:p>
          <a:p>
            <a:pPr algn="just">
              <a:lnSpc>
                <a:spcPts val="3766"/>
              </a:lnSpc>
            </a:pPr>
            <a:r>
              <a:rPr lang="en-US" sz="2690" spc="-53">
                <a:solidFill>
                  <a:srgbClr val="262829"/>
                </a:solidFill>
                <a:latin typeface="Noto Sans Bold"/>
              </a:rPr>
              <a:t>Branch : CS&amp;IT</a:t>
            </a:r>
          </a:p>
          <a:p>
            <a:pPr algn="just">
              <a:lnSpc>
                <a:spcPts val="3766"/>
              </a:lnSpc>
            </a:pPr>
            <a:endParaRPr lang="en-US" sz="2690" spc="-53">
              <a:solidFill>
                <a:srgbClr val="262829"/>
              </a:solidFill>
              <a:latin typeface="Noto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69001" y="3569349"/>
            <a:ext cx="10046508" cy="133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38"/>
              </a:lnSpc>
            </a:pPr>
            <a:r>
              <a:rPr lang="en-US" sz="7812">
                <a:solidFill>
                  <a:srgbClr val="262829"/>
                </a:solidFill>
                <a:latin typeface="TT Bluescreens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326</Words>
  <Application>Microsoft Office PowerPoint</Application>
  <PresentationFormat>Custom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TT Bluescreens</vt:lpstr>
      <vt:lpstr>Calibri</vt:lpstr>
      <vt:lpstr>TT Bluescreens Bold</vt:lpstr>
      <vt:lpstr>Noto Sans Bold</vt:lpstr>
      <vt:lpstr>Noto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</dc:title>
  <cp:lastModifiedBy>disha patel</cp:lastModifiedBy>
  <cp:revision>5</cp:revision>
  <dcterms:created xsi:type="dcterms:W3CDTF">2006-08-16T00:00:00Z</dcterms:created>
  <dcterms:modified xsi:type="dcterms:W3CDTF">2024-04-01T17:46:03Z</dcterms:modified>
  <dc:identifier>DAGBGLGYrIM</dc:identifier>
</cp:coreProperties>
</file>